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E00"/>
    <a:srgbClr val="CC9900"/>
    <a:srgbClr val="000000"/>
    <a:srgbClr val="FFFFCC"/>
    <a:srgbClr val="FFFF99"/>
    <a:srgbClr val="FFFF00"/>
    <a:srgbClr val="1C6E1E"/>
    <a:srgbClr val="B0E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25" d="100"/>
          <a:sy n="25" d="100"/>
        </p:scale>
        <p:origin x="-564" y="1626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4C44-3CEB-4CE7-B7A7-B4D443C00535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8BC1-4280-4789-86B8-C3407BCA4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4C44-3CEB-4CE7-B7A7-B4D443C00535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8BC1-4280-4789-86B8-C3407BCA4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0"/>
            <a:ext cx="141480542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4C44-3CEB-4CE7-B7A7-B4D443C00535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8BC1-4280-4789-86B8-C3407BCA4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4C44-3CEB-4CE7-B7A7-B4D443C00535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8BC1-4280-4789-86B8-C3407BCA4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4C44-3CEB-4CE7-B7A7-B4D443C00535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8BC1-4280-4789-86B8-C3407BCA4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4C44-3CEB-4CE7-B7A7-B4D443C00535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8BC1-4280-4789-86B8-C3407BCA4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4C44-3CEB-4CE7-B7A7-B4D443C00535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8BC1-4280-4789-86B8-C3407BCA4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4C44-3CEB-4CE7-B7A7-B4D443C00535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8BC1-4280-4789-86B8-C3407BCA4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4C44-3CEB-4CE7-B7A7-B4D443C00535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8BC1-4280-4789-86B8-C3407BCA4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4C44-3CEB-4CE7-B7A7-B4D443C00535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8BC1-4280-4789-86B8-C3407BCA4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4C44-3CEB-4CE7-B7A7-B4D443C00535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18BC1-4280-4789-86B8-C3407BCA4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E4C44-3CEB-4CE7-B7A7-B4D443C00535}" type="datetimeFigureOut">
              <a:rPr lang="en-US" smtClean="0"/>
              <a:pPr/>
              <a:t>6/7/2012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18BC1-4280-4789-86B8-C3407BCA48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12" Type="http://schemas.openxmlformats.org/officeDocument/2006/relationships/image" Target="../media/image11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11" Type="http://schemas.openxmlformats.org/officeDocument/2006/relationships/image" Target="../media/image10.png"/><Relationship Id="rId5" Type="http://schemas.openxmlformats.org/officeDocument/2006/relationships/image" Target="../media/image4.tiff"/><Relationship Id="rId10" Type="http://schemas.openxmlformats.org/officeDocument/2006/relationships/image" Target="../media/image9.jpeg"/><Relationship Id="rId4" Type="http://schemas.openxmlformats.org/officeDocument/2006/relationships/image" Target="../media/image3.tiff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4756" y="15621000"/>
            <a:ext cx="7549444" cy="57689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0" y="15621000"/>
            <a:ext cx="7379170" cy="563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0552" y="25367037"/>
            <a:ext cx="7643648" cy="5840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050" y="25365431"/>
            <a:ext cx="7645750" cy="58425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00" y="6400800"/>
            <a:ext cx="8074707" cy="61702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49" y="16230600"/>
            <a:ext cx="8864951" cy="67741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200" y="6477000"/>
            <a:ext cx="8164424" cy="60694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3600" y="838200"/>
            <a:ext cx="32156400" cy="312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</a:rPr>
              <a:t>pH Regulation Differs Under Low Oxygen Conditions in </a:t>
            </a:r>
            <a:r>
              <a:rPr lang="en-US" sz="8000" b="1" i="1" dirty="0">
                <a:solidFill>
                  <a:schemeClr val="tx1"/>
                </a:solidFill>
              </a:rPr>
              <a:t>E. </a:t>
            </a:r>
            <a:r>
              <a:rPr lang="en-US" sz="8000" b="1" i="1" dirty="0" smtClean="0">
                <a:solidFill>
                  <a:schemeClr val="tx1"/>
                </a:solidFill>
              </a:rPr>
              <a:t>Coli</a:t>
            </a:r>
          </a:p>
          <a:p>
            <a:pPr algn="ctr"/>
            <a:r>
              <a:rPr lang="en-US" sz="7200" b="1" dirty="0" smtClean="0">
                <a:solidFill>
                  <a:schemeClr val="tx1"/>
                </a:solidFill>
                <a:latin typeface="+mj-lt"/>
              </a:rPr>
              <a:t>Daniel P. Riggins, Keith Martinez, and Joan L. </a:t>
            </a:r>
            <a:r>
              <a:rPr lang="en-US" sz="7200" b="1" dirty="0" err="1" smtClean="0">
                <a:solidFill>
                  <a:schemeClr val="tx1"/>
                </a:solidFill>
                <a:latin typeface="+mj-lt"/>
              </a:rPr>
              <a:t>Slonczewski</a:t>
            </a:r>
            <a:endParaRPr lang="en-US" sz="72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+mj-lt"/>
              </a:rPr>
              <a:t>Department of Biology, Kenyon College, Summer Science 2011</a:t>
            </a:r>
            <a:endParaRPr lang="en-US" sz="4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00" y="24917400"/>
            <a:ext cx="12496800" cy="4678204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5800" dirty="0" smtClean="0"/>
              <a:t>References</a:t>
            </a:r>
            <a:endParaRPr lang="en-US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/>
              <a:t>De Spiegeleer, P., J. Sermon, A. Lietaert, A. Aertsen, C. W. Michiels. </a:t>
            </a:r>
            <a:r>
              <a:rPr lang="en-US" sz="2400" dirty="0"/>
              <a:t>2004. Source of </a:t>
            </a:r>
            <a:r>
              <a:rPr lang="en-US" sz="2400" dirty="0" err="1"/>
              <a:t>tryptone</a:t>
            </a:r>
            <a:r>
              <a:rPr lang="en-US" sz="2400" dirty="0"/>
              <a:t> in growth medium affects oxidative stress resistance in </a:t>
            </a:r>
            <a:r>
              <a:rPr lang="en-US" sz="2400" i="1" dirty="0"/>
              <a:t>Escherichia coli</a:t>
            </a:r>
            <a:r>
              <a:rPr lang="en-US" sz="2400" dirty="0"/>
              <a:t>.  </a:t>
            </a:r>
            <a:r>
              <a:rPr lang="de-DE" sz="2400" dirty="0"/>
              <a:t>J. Appl. Microbiol. 97 (1): 124-133</a:t>
            </a:r>
            <a:r>
              <a:rPr lang="de-DE" sz="2400" dirty="0" smtClean="0"/>
              <a:t>.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Hersh</a:t>
            </a:r>
            <a:r>
              <a:rPr lang="en-US" sz="2400" dirty="0"/>
              <a:t>, B. M., F. T. </a:t>
            </a:r>
            <a:r>
              <a:rPr lang="en-US" sz="2400" dirty="0" err="1"/>
              <a:t>Farooq</a:t>
            </a:r>
            <a:r>
              <a:rPr lang="en-US" sz="2400" dirty="0"/>
              <a:t>, D. N. </a:t>
            </a:r>
            <a:r>
              <a:rPr lang="en-US" sz="2400" dirty="0" err="1"/>
              <a:t>Barstad</a:t>
            </a:r>
            <a:r>
              <a:rPr lang="en-US" sz="2400" dirty="0"/>
              <a:t>, D. L. </a:t>
            </a:r>
            <a:r>
              <a:rPr lang="en-US" sz="2400" dirty="0" err="1"/>
              <a:t>Blankenhorn</a:t>
            </a:r>
            <a:r>
              <a:rPr lang="en-US" sz="2400" dirty="0"/>
              <a:t> and J. L. </a:t>
            </a:r>
            <a:r>
              <a:rPr lang="en-US" sz="2400" dirty="0" err="1"/>
              <a:t>Slonczewski</a:t>
            </a:r>
            <a:r>
              <a:rPr lang="en-US" sz="2400" dirty="0"/>
              <a:t>.  </a:t>
            </a:r>
            <a:r>
              <a:rPr lang="it-IT" sz="2400" dirty="0"/>
              <a:t>1996.  A glutamate-dependent acid resistance gene in </a:t>
            </a:r>
            <a:r>
              <a:rPr lang="it-IT" sz="2400" i="1" dirty="0"/>
              <a:t>Escherichia coli</a:t>
            </a:r>
            <a:r>
              <a:rPr lang="it-IT" sz="2400" dirty="0"/>
              <a:t>.  J. Bacteriol.  </a:t>
            </a:r>
            <a:r>
              <a:rPr lang="en-US" sz="2400" dirty="0"/>
              <a:t>178 (13): 3978-3981</a:t>
            </a:r>
            <a:r>
              <a:rPr lang="en-US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Kang, Y., K. D. Weber, Y. </a:t>
            </a:r>
            <a:r>
              <a:rPr lang="en-US" sz="2400" dirty="0" err="1" smtClean="0"/>
              <a:t>Qiu</a:t>
            </a:r>
            <a:r>
              <a:rPr lang="en-US" sz="2400" dirty="0" smtClean="0"/>
              <a:t>, P. J. </a:t>
            </a:r>
            <a:r>
              <a:rPr lang="en-US" sz="2400" dirty="0" err="1" smtClean="0"/>
              <a:t>Kiley</a:t>
            </a:r>
            <a:r>
              <a:rPr lang="en-US" sz="2400" dirty="0" smtClean="0"/>
              <a:t>, and F. R. </a:t>
            </a:r>
            <a:r>
              <a:rPr lang="en-US" sz="2400" dirty="0" err="1" smtClean="0"/>
              <a:t>Blattner</a:t>
            </a:r>
            <a:r>
              <a:rPr lang="en-US" sz="2400" dirty="0" smtClean="0"/>
              <a:t>. 2004. Genome-Wide Expression Analysis Indicates that FNR of Escherichia coli K-12 Regulates a Large Number of Genes of Unknown Function. J. </a:t>
            </a:r>
            <a:r>
              <a:rPr lang="en-US" sz="2400" dirty="0" err="1" smtClean="0"/>
              <a:t>Bacteriol</a:t>
            </a:r>
            <a:r>
              <a:rPr lang="en-US" sz="2400" dirty="0" smtClean="0"/>
              <a:t>. 187 (3): 1135-1160.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Sawers</a:t>
            </a:r>
            <a:r>
              <a:rPr lang="en-US" sz="2400" dirty="0" smtClean="0"/>
              <a:t>, Gary. 1999. The aerobic/anaerobic interface. Current Opinion in Microbiology. 2: 181-187.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480000" y="21347192"/>
            <a:ext cx="12474524" cy="3570208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800" dirty="0" smtClean="0"/>
              <a:t>Acknowledgements</a:t>
            </a:r>
            <a:endParaRPr lang="en-US" sz="2400" dirty="0" smtClean="0"/>
          </a:p>
          <a:p>
            <a:r>
              <a:rPr lang="en-US" sz="2800" dirty="0" smtClean="0"/>
              <a:t>I would like to thank Dr. Joan </a:t>
            </a:r>
            <a:r>
              <a:rPr lang="en-US" sz="2800" dirty="0" err="1" smtClean="0"/>
              <a:t>Slonczewski</a:t>
            </a:r>
            <a:r>
              <a:rPr lang="en-US" sz="2800" dirty="0" smtClean="0"/>
              <a:t> for her kind mentorship and guidance throughout this project.  Also, much thanks to Keith Martinez and Ryan </a:t>
            </a:r>
            <a:r>
              <a:rPr lang="en-US" sz="2800" dirty="0" err="1" smtClean="0"/>
              <a:t>Kitko</a:t>
            </a:r>
            <a:r>
              <a:rPr lang="en-US" sz="2800" dirty="0" smtClean="0"/>
              <a:t> for </a:t>
            </a:r>
            <a:r>
              <a:rPr lang="en-US" sz="2800" dirty="0" smtClean="0"/>
              <a:t>assistance </a:t>
            </a:r>
            <a:r>
              <a:rPr lang="en-US" sz="2800" dirty="0" smtClean="0"/>
              <a:t>on experiments. Additional thanks to the Keio collection for providing mutant strains.  Finally, this project was funded by means of a Kenyon College Summer Science Fellowship and NSF Grant MCB-1050080.  </a:t>
            </a:r>
          </a:p>
          <a:p>
            <a:endParaRPr lang="en-US" sz="2800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" y="-707886"/>
            <a:ext cx="184731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" y="-707886"/>
            <a:ext cx="184731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" name="Picture 29" descr="P607000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20800" y="838200"/>
            <a:ext cx="4165600" cy="3124200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13953067" y="12649199"/>
            <a:ext cx="16145933" cy="1073699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173200" y="13159293"/>
            <a:ext cx="15697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smtClean="0"/>
              <a:t>Growth and Exposure are the Key Stages for Establishing FNR-Associated Acid Sensitivity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9354800" y="224028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Stage 1 –   Stage 2   –  Stage 3  – Stage 4 </a:t>
            </a:r>
          </a:p>
          <a:p>
            <a:r>
              <a:rPr lang="en-US" sz="2400" b="1" dirty="0" smtClean="0"/>
              <a:t>Growth  – Exposure – Dilution –  Plating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0040600" y="21640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= Aerated; 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&lt; </a:t>
            </a:r>
            <a:r>
              <a:rPr lang="en-US" sz="2400" b="1" dirty="0"/>
              <a:t>5</a:t>
            </a:r>
            <a:r>
              <a:rPr lang="en-US" sz="2400" b="1" dirty="0" smtClean="0"/>
              <a:t> ppm</a:t>
            </a:r>
            <a:endParaRPr lang="en-US" sz="24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14249400" y="20650200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Exposure = pH 2.5</a:t>
            </a:r>
          </a:p>
          <a:p>
            <a:r>
              <a:rPr lang="en-US" sz="2200" b="1" dirty="0" smtClean="0"/>
              <a:t>Error = SEM</a:t>
            </a:r>
            <a:endParaRPr lang="en-US" sz="2200" b="1" dirty="0"/>
          </a:p>
        </p:txBody>
      </p:sp>
      <p:cxnSp>
        <p:nvCxnSpPr>
          <p:cNvPr id="75" name="Straight Connector 74"/>
          <p:cNvCxnSpPr/>
          <p:nvPr/>
        </p:nvCxnSpPr>
        <p:spPr>
          <a:xfrm rot="5400000" flipH="1" flipV="1">
            <a:off x="21945600" y="21785997"/>
            <a:ext cx="1524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914399" y="4419601"/>
            <a:ext cx="12496801" cy="938718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smtClean="0"/>
              <a:t>Abstract</a:t>
            </a:r>
            <a:endParaRPr lang="en-US" sz="5800" i="1" dirty="0" smtClean="0"/>
          </a:p>
          <a:p>
            <a:r>
              <a:rPr lang="en-US" sz="2600" dirty="0"/>
              <a:t>The ability of </a:t>
            </a:r>
            <a:r>
              <a:rPr lang="en-US" sz="2600" i="1" dirty="0"/>
              <a:t>E. coli</a:t>
            </a:r>
            <a:r>
              <a:rPr lang="en-US" sz="2600" dirty="0"/>
              <a:t> to survive extreme-acid exposure has been studied mainly in the presence of oxygen.  In the human digestive tract, the stomach (pH 2-4) provides some oxygen, but the colon (pH 5-9)—where </a:t>
            </a:r>
            <a:r>
              <a:rPr lang="en-US" sz="2600" i="1" dirty="0"/>
              <a:t>E. coli </a:t>
            </a:r>
            <a:r>
              <a:rPr lang="en-US" sz="2600" dirty="0"/>
              <a:t>resides—is largely anoxic.  Certain mechanisms for maintaining cytoplasmic pH, such as proton consumption by hydrogenase-3, are unique to low-oxygen conditions.  We investigated the role in extreme-acid survival of regulators </a:t>
            </a:r>
            <a:r>
              <a:rPr lang="en-US" sz="2600" dirty="0" err="1"/>
              <a:t>ArcA</a:t>
            </a:r>
            <a:r>
              <a:rPr lang="en-US" sz="2600" dirty="0"/>
              <a:t> and FNR, which transition </a:t>
            </a:r>
            <a:r>
              <a:rPr lang="en-US" sz="2600" i="1" dirty="0"/>
              <a:t>E. coli</a:t>
            </a:r>
            <a:r>
              <a:rPr lang="en-US" sz="2600" dirty="0"/>
              <a:t> to anaerobic metabolism. We also tested the role of the Gad </a:t>
            </a:r>
            <a:r>
              <a:rPr lang="en-US" sz="2600" dirty="0" err="1"/>
              <a:t>regulon</a:t>
            </a:r>
            <a:r>
              <a:rPr lang="en-US" sz="2600" dirty="0"/>
              <a:t>, which aerated cultures require for extreme-acid </a:t>
            </a:r>
            <a:r>
              <a:rPr lang="en-US" sz="2600" dirty="0" smtClean="0"/>
              <a:t>survival.  Anoxic </a:t>
            </a:r>
            <a:r>
              <a:rPr lang="en-US" sz="2600" dirty="0"/>
              <a:t>conditions (≤ 1 ppm oxygen) were established using a sealed glove box (</a:t>
            </a:r>
            <a:r>
              <a:rPr lang="en-US" sz="2600" dirty="0" err="1"/>
              <a:t>PlasLabs</a:t>
            </a:r>
            <a:r>
              <a:rPr lang="en-US" sz="2600" dirty="0"/>
              <a:t>).  When conditions were anoxic, the </a:t>
            </a:r>
            <a:r>
              <a:rPr lang="en-US" sz="2600" i="1" dirty="0" err="1"/>
              <a:t>fnr</a:t>
            </a:r>
            <a:r>
              <a:rPr lang="en-US" sz="2600" dirty="0"/>
              <a:t> mutant grew ten times more colonies after exposure to extreme-acid than did the wild-type or </a:t>
            </a:r>
            <a:r>
              <a:rPr lang="en-US" sz="2600" i="1" dirty="0" err="1"/>
              <a:t>arcA</a:t>
            </a:r>
            <a:r>
              <a:rPr lang="en-US" sz="2600" dirty="0"/>
              <a:t> mutant.  Different stages of the experiment were conducted under conditions defined as </a:t>
            </a:r>
            <a:r>
              <a:rPr lang="en-US" sz="2600" dirty="0" err="1"/>
              <a:t>oxic</a:t>
            </a:r>
            <a:r>
              <a:rPr lang="en-US" sz="2600" dirty="0"/>
              <a:t> (aerated cultures, performed outside the chamber) or anoxic (performed inside the chamber).  Both culture growth and extreme acid-exposure had to be anoxic for </a:t>
            </a:r>
            <a:r>
              <a:rPr lang="en-US" sz="2600" i="1" dirty="0" err="1"/>
              <a:t>fnr</a:t>
            </a:r>
            <a:r>
              <a:rPr lang="en-US" sz="2600" dirty="0"/>
              <a:t> strains to show increased survival at pH 2.5.  Using </a:t>
            </a:r>
            <a:r>
              <a:rPr lang="en-US" sz="2600" dirty="0" err="1"/>
              <a:t>qRT</a:t>
            </a:r>
            <a:r>
              <a:rPr lang="en-US" sz="2600" dirty="0"/>
              <a:t>-PCR it was determined that the </a:t>
            </a:r>
            <a:r>
              <a:rPr lang="en-US" sz="2600" i="1" dirty="0" err="1"/>
              <a:t>fnr</a:t>
            </a:r>
            <a:r>
              <a:rPr lang="en-US" sz="2600" dirty="0"/>
              <a:t> mutant expresses the FNR-repressed acid resistance genes </a:t>
            </a:r>
            <a:r>
              <a:rPr lang="en-US" sz="2600" i="1" dirty="0" err="1"/>
              <a:t>cfa</a:t>
            </a:r>
            <a:r>
              <a:rPr lang="en-US" sz="2600" i="1" dirty="0"/>
              <a:t>, </a:t>
            </a:r>
            <a:r>
              <a:rPr lang="en-US" sz="2600" i="1" dirty="0" err="1"/>
              <a:t>gadB</a:t>
            </a:r>
            <a:r>
              <a:rPr lang="en-US" sz="2600" dirty="0"/>
              <a:t>, and </a:t>
            </a:r>
            <a:r>
              <a:rPr lang="en-US" sz="2600" i="1" dirty="0" err="1"/>
              <a:t>hdeA</a:t>
            </a:r>
            <a:r>
              <a:rPr lang="en-US" sz="2600" dirty="0"/>
              <a:t> at a relatively higher rate than the wild-type.  However, a </a:t>
            </a:r>
            <a:r>
              <a:rPr lang="en-US" sz="2600" i="1" dirty="0" err="1"/>
              <a:t>gadC</a:t>
            </a:r>
            <a:r>
              <a:rPr lang="en-US" sz="2600" i="1" dirty="0"/>
              <a:t> </a:t>
            </a:r>
            <a:r>
              <a:rPr lang="en-US" sz="2600" dirty="0"/>
              <a:t>mutant showed high acid resistance. Thus the Gad acid resistance system is not needed in low oxygen (&lt; 1 ppm).  A </a:t>
            </a:r>
            <a:r>
              <a:rPr lang="en-US" sz="2600" i="1" dirty="0" err="1"/>
              <a:t>hyc</a:t>
            </a:r>
            <a:r>
              <a:rPr lang="en-US" sz="2600" dirty="0"/>
              <a:t> (</a:t>
            </a:r>
            <a:r>
              <a:rPr lang="en-US" sz="2600" dirty="0" err="1"/>
              <a:t>hydrogenase</a:t>
            </a:r>
            <a:r>
              <a:rPr lang="en-US" sz="2600" dirty="0"/>
              <a:t> 3) mutant failed to survive acid, consistent with previous work showing that </a:t>
            </a:r>
            <a:r>
              <a:rPr lang="en-US" sz="2600" dirty="0" err="1"/>
              <a:t>hydrogenase</a:t>
            </a:r>
            <a:r>
              <a:rPr lang="en-US" sz="2600" dirty="0"/>
              <a:t> proton consumption enables anoxic extreme-acid survival. The effect of FNR was eliminated in acid-exposure medium lacking the </a:t>
            </a:r>
            <a:r>
              <a:rPr lang="en-US" sz="2600" dirty="0" err="1"/>
              <a:t>tryptone</a:t>
            </a:r>
            <a:r>
              <a:rPr lang="en-US" sz="2600" dirty="0"/>
              <a:t> component of LBK.   </a:t>
            </a:r>
          </a:p>
          <a:p>
            <a:endParaRPr lang="en-US" sz="2600" dirty="0"/>
          </a:p>
        </p:txBody>
      </p:sp>
      <p:sp>
        <p:nvSpPr>
          <p:cNvPr id="70" name="TextBox 69"/>
          <p:cNvSpPr txBox="1"/>
          <p:nvPr/>
        </p:nvSpPr>
        <p:spPr>
          <a:xfrm>
            <a:off x="1066800" y="14173200"/>
            <a:ext cx="12115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smtClean="0"/>
              <a:t>Null Mutation for </a:t>
            </a:r>
            <a:r>
              <a:rPr lang="en-US" sz="5800" b="1" i="1" dirty="0" err="1" smtClean="0"/>
              <a:t>fnr</a:t>
            </a:r>
            <a:r>
              <a:rPr lang="en-US" sz="5800" b="1" i="1" dirty="0" smtClean="0"/>
              <a:t> </a:t>
            </a:r>
            <a:r>
              <a:rPr lang="en-US" sz="5800" b="1" dirty="0" smtClean="0"/>
              <a:t>Enhances Extreme-Acid Survival Under Anoxia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906000" y="22975073"/>
            <a:ext cx="1676400" cy="435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Error </a:t>
            </a:r>
            <a:r>
              <a:rPr lang="en-US" sz="2200" b="1" dirty="0"/>
              <a:t>= </a:t>
            </a:r>
            <a:r>
              <a:rPr lang="en-US" sz="2200" b="1" dirty="0" smtClean="0"/>
              <a:t>SEM</a:t>
            </a:r>
            <a:endParaRPr lang="en-US" sz="2200" b="1" dirty="0"/>
          </a:p>
        </p:txBody>
      </p:sp>
      <p:sp>
        <p:nvSpPr>
          <p:cNvPr id="35" name="Rectangle 34"/>
          <p:cNvSpPr/>
          <p:nvPr/>
        </p:nvSpPr>
        <p:spPr>
          <a:xfrm>
            <a:off x="914400" y="13806786"/>
            <a:ext cx="12496800" cy="18267183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249400" y="4572000"/>
            <a:ext cx="15621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smtClean="0"/>
              <a:t>FNR-Associated Acid Sensitivity is Observed Only in the Presence of LBK Components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3953067" y="23384648"/>
            <a:ext cx="16145934" cy="8617802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2136100" y="15888443"/>
            <a:ext cx="38100" cy="437355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4173200" y="23545800"/>
            <a:ext cx="15621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smtClean="0"/>
              <a:t> </a:t>
            </a:r>
            <a:r>
              <a:rPr lang="en-US" sz="5800" b="1" dirty="0" err="1" smtClean="0"/>
              <a:t>HycE</a:t>
            </a:r>
            <a:r>
              <a:rPr lang="en-US" sz="5800" b="1" dirty="0" smtClean="0"/>
              <a:t> Contributes to Anoxic </a:t>
            </a:r>
            <a:r>
              <a:rPr lang="en-US" sz="5800" b="1" dirty="0"/>
              <a:t>A</a:t>
            </a:r>
            <a:r>
              <a:rPr lang="en-US" sz="5800" b="1" dirty="0" smtClean="0"/>
              <a:t>cid </a:t>
            </a:r>
            <a:r>
              <a:rPr lang="en-US" sz="5800" b="1" dirty="0"/>
              <a:t>R</a:t>
            </a:r>
            <a:r>
              <a:rPr lang="en-US" sz="5800" b="1" dirty="0" smtClean="0"/>
              <a:t>esistance </a:t>
            </a:r>
            <a:r>
              <a:rPr lang="en-US" sz="5800" b="1" dirty="0"/>
              <a:t>B</a:t>
            </a:r>
            <a:r>
              <a:rPr lang="en-US" sz="5800" b="1" dirty="0" smtClean="0"/>
              <a:t>ut </a:t>
            </a:r>
            <a:r>
              <a:rPr lang="en-US" sz="5800" b="1" dirty="0" err="1" smtClean="0"/>
              <a:t>GadC</a:t>
            </a:r>
            <a:r>
              <a:rPr lang="en-US" sz="5800" b="1" dirty="0" smtClean="0"/>
              <a:t> Does </a:t>
            </a:r>
            <a:r>
              <a:rPr lang="en-US" sz="5800" b="1" dirty="0"/>
              <a:t>N</a:t>
            </a:r>
            <a:r>
              <a:rPr lang="en-US" sz="5800" b="1" dirty="0" smtClean="0"/>
              <a:t>ot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0480000" y="4495800"/>
            <a:ext cx="12496800" cy="12618839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smtClean="0"/>
              <a:t>Conclusions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b="1" dirty="0" smtClean="0"/>
              <a:t>Δ</a:t>
            </a:r>
            <a:r>
              <a:rPr lang="en-US" sz="2800" b="1" i="1" dirty="0" err="1" smtClean="0"/>
              <a:t>fnr</a:t>
            </a:r>
            <a:r>
              <a:rPr lang="en-US" sz="2800" b="1" dirty="0" smtClean="0"/>
              <a:t> Mutation Enhances Extreme-Acid Survival Under Anoxia                         </a:t>
            </a:r>
            <a:r>
              <a:rPr lang="en-US" sz="2800" dirty="0" smtClean="0"/>
              <a:t>When the assay is run under anoxic conditions we see that the survival of the wild-type and </a:t>
            </a:r>
            <a:r>
              <a:rPr lang="el-GR" sz="2800" dirty="0" smtClean="0"/>
              <a:t>Δ</a:t>
            </a:r>
            <a:r>
              <a:rPr lang="en-US" sz="2800" i="1" dirty="0" err="1" smtClean="0"/>
              <a:t>arcA</a:t>
            </a:r>
            <a:r>
              <a:rPr lang="en-US" sz="2800" dirty="0" smtClean="0"/>
              <a:t> drops dramatically while that of </a:t>
            </a:r>
            <a:r>
              <a:rPr lang="el-GR" sz="2800" dirty="0" smtClean="0"/>
              <a:t>Δ</a:t>
            </a:r>
            <a:r>
              <a:rPr lang="en-US" sz="2800" i="1" dirty="0" err="1" smtClean="0"/>
              <a:t>fnr</a:t>
            </a:r>
            <a:r>
              <a:rPr lang="en-US" sz="2800" i="1" dirty="0" smtClean="0"/>
              <a:t> </a:t>
            </a:r>
            <a:r>
              <a:rPr lang="en-US" sz="2800" dirty="0" smtClean="0"/>
              <a:t>is</a:t>
            </a:r>
            <a:r>
              <a:rPr lang="en-US" sz="2800" i="1" dirty="0" smtClean="0"/>
              <a:t> </a:t>
            </a:r>
            <a:r>
              <a:rPr lang="en-US" sz="2800" dirty="0" smtClean="0"/>
              <a:t>largely unaffected.  This is the result we expect.  FNR is the predominate regulator in conditions  established by the anoxic chamber (&lt; </a:t>
            </a:r>
            <a:r>
              <a:rPr lang="en-US" sz="2800" dirty="0"/>
              <a:t>5</a:t>
            </a:r>
            <a:r>
              <a:rPr lang="en-US" sz="2800" dirty="0" smtClean="0"/>
              <a:t> ppm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).  </a:t>
            </a:r>
            <a:r>
              <a:rPr lang="en-US" sz="2800" dirty="0" err="1" smtClean="0"/>
              <a:t>Δ</a:t>
            </a:r>
            <a:r>
              <a:rPr lang="en-US" sz="2800" i="1" dirty="0" err="1" smtClean="0"/>
              <a:t>arcA</a:t>
            </a:r>
            <a:r>
              <a:rPr lang="en-US" sz="2800" dirty="0" smtClean="0"/>
              <a:t> is more dominant under </a:t>
            </a:r>
            <a:r>
              <a:rPr lang="en-US" sz="2800" dirty="0" err="1" smtClean="0"/>
              <a:t>microaerobic</a:t>
            </a:r>
            <a:r>
              <a:rPr lang="en-US" sz="2800" dirty="0" smtClean="0"/>
              <a:t> conditions (</a:t>
            </a:r>
            <a:r>
              <a:rPr lang="en-US" sz="2800" dirty="0" err="1" smtClean="0"/>
              <a:t>Sawers</a:t>
            </a:r>
            <a:r>
              <a:rPr lang="en-US" sz="2800" dirty="0" smtClean="0"/>
              <a:t> 1999).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FNR Represses Transcription of Key Acid-Response Genes                                    </a:t>
            </a:r>
            <a:r>
              <a:rPr lang="en-US" sz="2800" dirty="0" smtClean="0"/>
              <a:t>The genes </a:t>
            </a:r>
            <a:r>
              <a:rPr lang="en-US" sz="2800" i="1" dirty="0" err="1" smtClean="0"/>
              <a:t>cfa</a:t>
            </a:r>
            <a:r>
              <a:rPr lang="en-US" sz="2800" dirty="0" smtClean="0"/>
              <a:t>, </a:t>
            </a:r>
            <a:r>
              <a:rPr lang="en-US" sz="2800" i="1" dirty="0" err="1" smtClean="0"/>
              <a:t>gadB</a:t>
            </a:r>
            <a:r>
              <a:rPr lang="en-US" sz="2800" dirty="0" smtClean="0"/>
              <a:t>, and </a:t>
            </a:r>
            <a:r>
              <a:rPr lang="en-US" sz="2800" i="1" dirty="0" err="1" smtClean="0"/>
              <a:t>hdeA</a:t>
            </a:r>
            <a:r>
              <a:rPr lang="en-US" sz="2800" dirty="0" smtClean="0"/>
              <a:t> are important for an effective acid-survival response. By repressing these proteins under anoxia, FNR potentially decreases the ability of </a:t>
            </a:r>
            <a:r>
              <a:rPr lang="en-US" sz="2800" i="1" dirty="0" smtClean="0"/>
              <a:t>E. coli</a:t>
            </a:r>
            <a:r>
              <a:rPr lang="en-US" sz="2800" dirty="0" smtClean="0"/>
              <a:t> to survive acid-shock.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 smtClean="0"/>
              <a:t>Tryptone</a:t>
            </a:r>
            <a:r>
              <a:rPr lang="en-US" sz="2800" b="1" dirty="0" smtClean="0"/>
              <a:t> Mediates FNR-Associated Acid Sensitivity</a:t>
            </a:r>
            <a:r>
              <a:rPr lang="en-US" sz="2800" dirty="0" smtClean="0"/>
              <a:t> </a:t>
            </a:r>
            <a:r>
              <a:rPr lang="en-US" sz="2800" dirty="0"/>
              <a:t> </a:t>
            </a:r>
            <a:r>
              <a:rPr lang="en-US" sz="2800" dirty="0" smtClean="0"/>
              <a:t>                                          Strains  with active FNR proteins are only sensitive to low pH when complex media components like </a:t>
            </a:r>
            <a:r>
              <a:rPr lang="en-US" sz="2800" dirty="0" err="1" smtClean="0"/>
              <a:t>tryptone</a:t>
            </a:r>
            <a:r>
              <a:rPr lang="en-US" sz="2800" dirty="0" smtClean="0"/>
              <a:t> are present.  </a:t>
            </a:r>
            <a:r>
              <a:rPr lang="en-US" sz="2800" dirty="0" err="1" smtClean="0"/>
              <a:t>Tryptone</a:t>
            </a:r>
            <a:r>
              <a:rPr lang="en-US" sz="2800" dirty="0" smtClean="0"/>
              <a:t> consists of digested peptides which may be fermented into weak acids.  It is possible </a:t>
            </a:r>
            <a:r>
              <a:rPr lang="en-US" sz="2800" dirty="0" err="1" smtClean="0"/>
              <a:t>tryptone</a:t>
            </a:r>
            <a:r>
              <a:rPr lang="en-US" sz="2800" dirty="0" smtClean="0"/>
              <a:t> may also contribute to oxidative stress. (De </a:t>
            </a:r>
            <a:r>
              <a:rPr lang="en-US" sz="2800" dirty="0" err="1" smtClean="0"/>
              <a:t>Spiegeleer</a:t>
            </a:r>
            <a:r>
              <a:rPr lang="en-US" sz="2800" dirty="0" smtClean="0"/>
              <a:t> </a:t>
            </a:r>
            <a:r>
              <a:rPr lang="en-US" sz="2800" i="1" dirty="0" smtClean="0"/>
              <a:t>et al.</a:t>
            </a:r>
            <a:r>
              <a:rPr lang="en-US" sz="2800" dirty="0" smtClean="0"/>
              <a:t> 2004). 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Growth </a:t>
            </a:r>
            <a:r>
              <a:rPr lang="en-US" sz="2800" b="1" dirty="0"/>
              <a:t>and Exposure are the Key Stages for </a:t>
            </a:r>
            <a:r>
              <a:rPr lang="en-US" sz="2800" b="1" dirty="0" smtClean="0"/>
              <a:t>Establishing an FNR-Associated Acid </a:t>
            </a:r>
            <a:r>
              <a:rPr lang="en-US" sz="2800" b="1" dirty="0" err="1" smtClean="0"/>
              <a:t>Senstivity</a:t>
            </a:r>
            <a:r>
              <a:rPr lang="en-US" sz="2800" b="1" dirty="0" smtClean="0"/>
              <a:t> Phenotype                                                                                                   </a:t>
            </a:r>
            <a:r>
              <a:rPr lang="en-US" sz="2800" dirty="0" smtClean="0"/>
              <a:t>It </a:t>
            </a:r>
            <a:r>
              <a:rPr lang="en-US" sz="2800" dirty="0"/>
              <a:t>is not necessary to dilute or plate </a:t>
            </a:r>
            <a:r>
              <a:rPr lang="en-US" sz="2800" i="1" dirty="0"/>
              <a:t>E. coli</a:t>
            </a:r>
            <a:r>
              <a:rPr lang="en-US" sz="2800" dirty="0"/>
              <a:t> </a:t>
            </a:r>
            <a:r>
              <a:rPr lang="en-US" sz="2800" dirty="0" err="1"/>
              <a:t>anoxically</a:t>
            </a:r>
            <a:r>
              <a:rPr lang="en-US" sz="2800" dirty="0"/>
              <a:t> in order to observe the anoxic-enhanced extreme-acid survival phenotype.  Indeed, dilution and plating shouldn’t have an effect as they are simply steps that make it possible to observe the effects of a treatment that has already been imposed, that is, exposure to extreme </a:t>
            </a:r>
            <a:r>
              <a:rPr lang="en-US" sz="2800" dirty="0" err="1"/>
              <a:t>pH.</a:t>
            </a:r>
            <a:r>
              <a:rPr lang="en-US" sz="2800" dirty="0"/>
              <a:t>  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Anoxic Conditions Necessitate Alternative Acid-Response Strategies </a:t>
            </a:r>
            <a:r>
              <a:rPr lang="en-US" sz="2800" dirty="0" smtClean="0"/>
              <a:t>            While  the Gad system is required for acid survival under aerated conditions (</a:t>
            </a:r>
            <a:r>
              <a:rPr lang="en-US" sz="2800" dirty="0" err="1" smtClean="0"/>
              <a:t>Hersh</a:t>
            </a:r>
            <a:r>
              <a:rPr lang="en-US" sz="2800" dirty="0" smtClean="0"/>
              <a:t> </a:t>
            </a:r>
            <a:r>
              <a:rPr lang="en-US" sz="2800" i="1" dirty="0" smtClean="0"/>
              <a:t>et al.</a:t>
            </a:r>
            <a:r>
              <a:rPr lang="en-US" sz="2800" dirty="0" smtClean="0"/>
              <a:t> 1996), it does not affect the acid response under anoxia.   Consistent with the results of Noguchi </a:t>
            </a:r>
            <a:r>
              <a:rPr lang="en-US" sz="2800" i="1" dirty="0" smtClean="0"/>
              <a:t>et </a:t>
            </a:r>
            <a:r>
              <a:rPr lang="en-US" sz="2800" dirty="0" smtClean="0"/>
              <a:t>al. (2010), hydrogenase-3 does contribute to survival under anoxic extreme-acid exposure .</a:t>
            </a:r>
            <a:endParaRPr lang="en-US" sz="2800" b="1" dirty="0" smtClean="0"/>
          </a:p>
        </p:txBody>
      </p:sp>
      <p:sp>
        <p:nvSpPr>
          <p:cNvPr id="71" name="Rectangle 70"/>
          <p:cNvSpPr/>
          <p:nvPr/>
        </p:nvSpPr>
        <p:spPr>
          <a:xfrm>
            <a:off x="30480000" y="17145000"/>
            <a:ext cx="12474524" cy="4202192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01" name="Flowchart: Delay 100"/>
          <p:cNvSpPr/>
          <p:nvPr/>
        </p:nvSpPr>
        <p:spPr>
          <a:xfrm>
            <a:off x="32088311" y="19349510"/>
            <a:ext cx="885502" cy="1167275"/>
          </a:xfrm>
          <a:prstGeom prst="flowChartDelay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02" name="Flowchart: Delay 101"/>
          <p:cNvSpPr/>
          <p:nvPr/>
        </p:nvSpPr>
        <p:spPr>
          <a:xfrm rot="10800000">
            <a:off x="30949808" y="19349510"/>
            <a:ext cx="885502" cy="1167275"/>
          </a:xfrm>
          <a:prstGeom prst="flowChartDelay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03" name="Flowchart: Delay 102"/>
          <p:cNvSpPr/>
          <p:nvPr/>
        </p:nvSpPr>
        <p:spPr>
          <a:xfrm>
            <a:off x="36073071" y="19271692"/>
            <a:ext cx="885502" cy="1167275"/>
          </a:xfrm>
          <a:prstGeom prst="flowChartDelay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04" name="Flowchart: Delay 103"/>
          <p:cNvSpPr/>
          <p:nvPr/>
        </p:nvSpPr>
        <p:spPr>
          <a:xfrm rot="10800000">
            <a:off x="35187569" y="19271692"/>
            <a:ext cx="885502" cy="1167275"/>
          </a:xfrm>
          <a:prstGeom prst="flowChartDelay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3669565" y="20049875"/>
            <a:ext cx="1075253" cy="103723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O</a:t>
            </a:r>
            <a:r>
              <a:rPr lang="en-US" sz="6000" baseline="-25000" dirty="0" smtClean="0"/>
              <a:t>2</a:t>
            </a:r>
            <a:endParaRPr lang="en-US" sz="6000" dirty="0"/>
          </a:p>
        </p:txBody>
      </p:sp>
      <p:cxnSp>
        <p:nvCxnSpPr>
          <p:cNvPr id="106" name="Straight Arrow Connector 105"/>
          <p:cNvCxnSpPr/>
          <p:nvPr/>
        </p:nvCxnSpPr>
        <p:spPr>
          <a:xfrm rot="10800000">
            <a:off x="33353314" y="20127693"/>
            <a:ext cx="1328253" cy="1622"/>
          </a:xfrm>
          <a:prstGeom prst="straightConnector1">
            <a:avLst/>
          </a:prstGeom>
          <a:noFill/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3669565" y="18545731"/>
            <a:ext cx="1075253" cy="103723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O</a:t>
            </a:r>
            <a:r>
              <a:rPr lang="en-US" sz="6000" baseline="-25000" dirty="0" smtClean="0"/>
              <a:t>2</a:t>
            </a:r>
            <a:endParaRPr lang="en-US" sz="6000" dirty="0"/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33416564" y="19660783"/>
            <a:ext cx="1328253" cy="1622"/>
          </a:xfrm>
          <a:prstGeom prst="straightConnector1">
            <a:avLst/>
          </a:prstGeom>
          <a:noFill/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rot="10800000" flipV="1">
            <a:off x="33669565" y="18726963"/>
            <a:ext cx="569251" cy="622547"/>
          </a:xfrm>
          <a:prstGeom prst="lin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3164618" y="17255527"/>
            <a:ext cx="2563810" cy="1445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FNR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30797679" y="18600994"/>
            <a:ext cx="2877016" cy="72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Monomers</a:t>
            </a:r>
            <a:endParaRPr lang="en-US" sz="4000" dirty="0"/>
          </a:p>
        </p:txBody>
      </p:sp>
      <p:sp>
        <p:nvSpPr>
          <p:cNvPr id="77" name="TextBox 76"/>
          <p:cNvSpPr txBox="1"/>
          <p:nvPr/>
        </p:nvSpPr>
        <p:spPr>
          <a:xfrm>
            <a:off x="35272043" y="18545731"/>
            <a:ext cx="1574976" cy="72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Dimer</a:t>
            </a:r>
            <a:endParaRPr lang="en-US" sz="4000" dirty="0"/>
          </a:p>
        </p:txBody>
      </p:sp>
      <p:sp>
        <p:nvSpPr>
          <p:cNvPr id="78" name="Arc 77"/>
          <p:cNvSpPr/>
          <p:nvPr/>
        </p:nvSpPr>
        <p:spPr>
          <a:xfrm rot="10800000">
            <a:off x="36386159" y="19012641"/>
            <a:ext cx="6644429" cy="1634186"/>
          </a:xfrm>
          <a:prstGeom prst="arc">
            <a:avLst>
              <a:gd name="adj1" fmla="val 18851599"/>
              <a:gd name="adj2" fmla="val 21074156"/>
            </a:avLst>
          </a:prstGeom>
          <a:noFill/>
          <a:ln w="38100">
            <a:solidFill>
              <a:srgbClr val="C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1" name="Arc 80"/>
          <p:cNvSpPr/>
          <p:nvPr/>
        </p:nvSpPr>
        <p:spPr>
          <a:xfrm rot="9592505" flipV="1">
            <a:off x="36701652" y="18089217"/>
            <a:ext cx="4203513" cy="1634186"/>
          </a:xfrm>
          <a:prstGeom prst="arc">
            <a:avLst>
              <a:gd name="adj1" fmla="val 14934493"/>
              <a:gd name="adj2" fmla="val 21053770"/>
            </a:avLst>
          </a:prstGeom>
          <a:noFill/>
          <a:ln w="3810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 rot="5400000">
            <a:off x="38767486" y="20646827"/>
            <a:ext cx="311273" cy="0"/>
          </a:xfrm>
          <a:prstGeom prst="line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 rot="20080163">
            <a:off x="36780697" y="17820899"/>
            <a:ext cx="1824858" cy="72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Induce</a:t>
            </a:r>
            <a:endParaRPr lang="en-US" sz="4000" dirty="0"/>
          </a:p>
        </p:txBody>
      </p:sp>
      <p:sp>
        <p:nvSpPr>
          <p:cNvPr id="97" name="TextBox 96"/>
          <p:cNvSpPr txBox="1"/>
          <p:nvPr/>
        </p:nvSpPr>
        <p:spPr>
          <a:xfrm rot="250372">
            <a:off x="37089211" y="19892763"/>
            <a:ext cx="2953080" cy="72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Repress</a:t>
            </a:r>
            <a:endParaRPr lang="en-US" sz="4000" dirty="0"/>
          </a:p>
        </p:txBody>
      </p:sp>
      <p:sp>
        <p:nvSpPr>
          <p:cNvPr id="98" name="TextBox 97"/>
          <p:cNvSpPr txBox="1"/>
          <p:nvPr/>
        </p:nvSpPr>
        <p:spPr>
          <a:xfrm>
            <a:off x="39075251" y="17534092"/>
            <a:ext cx="3932964" cy="122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Reactive Oxygen </a:t>
            </a:r>
            <a:r>
              <a:rPr lang="en-US" sz="2400" dirty="0" err="1" smtClean="0"/>
              <a:t>Detox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Anaerobic Respiration (</a:t>
            </a:r>
            <a:r>
              <a:rPr lang="en-US" sz="2400" i="1" dirty="0" err="1" smtClean="0"/>
              <a:t>frdB</a:t>
            </a:r>
            <a:r>
              <a:rPr lang="en-US" sz="24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Fermentation</a:t>
            </a:r>
            <a:endParaRPr lang="en-US" sz="2400" dirty="0"/>
          </a:p>
        </p:txBody>
      </p:sp>
      <p:sp>
        <p:nvSpPr>
          <p:cNvPr id="99" name="TextBox 98"/>
          <p:cNvSpPr txBox="1"/>
          <p:nvPr/>
        </p:nvSpPr>
        <p:spPr>
          <a:xfrm>
            <a:off x="39227379" y="19557369"/>
            <a:ext cx="3727145" cy="1602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TCA Cycle (</a:t>
            </a:r>
            <a:r>
              <a:rPr lang="en-US" sz="2400" i="1" dirty="0" err="1" smtClean="0"/>
              <a:t>sdhC</a:t>
            </a:r>
            <a:r>
              <a:rPr lang="en-US" sz="24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Aerobic Respiration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Acid-Response (</a:t>
            </a:r>
            <a:r>
              <a:rPr lang="en-US" sz="2400" i="1" dirty="0" err="1" smtClean="0"/>
              <a:t>cfa</a:t>
            </a:r>
            <a:r>
              <a:rPr lang="en-US" sz="2400" dirty="0" smtClean="0"/>
              <a:t>, </a:t>
            </a:r>
            <a:r>
              <a:rPr lang="en-US" sz="2400" b="1" i="1" dirty="0" err="1" smtClean="0"/>
              <a:t>gadB</a:t>
            </a:r>
            <a:r>
              <a:rPr lang="en-US" sz="2400" dirty="0" smtClean="0"/>
              <a:t>,     and </a:t>
            </a:r>
            <a:r>
              <a:rPr lang="en-US" sz="2400" i="1" dirty="0" err="1" smtClean="0"/>
              <a:t>hdeA</a:t>
            </a:r>
            <a:r>
              <a:rPr lang="en-US" sz="2400" dirty="0" smtClean="0"/>
              <a:t>)</a:t>
            </a:r>
          </a:p>
        </p:txBody>
      </p:sp>
      <p:cxnSp>
        <p:nvCxnSpPr>
          <p:cNvPr id="100" name="Straight Connector 99"/>
          <p:cNvCxnSpPr/>
          <p:nvPr/>
        </p:nvCxnSpPr>
        <p:spPr>
          <a:xfrm>
            <a:off x="39070777" y="19168278"/>
            <a:ext cx="3154426" cy="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109" descr="P708001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404800" y="914400"/>
            <a:ext cx="4267200" cy="3200400"/>
          </a:xfrm>
          <a:prstGeom prst="rect">
            <a:avLst/>
          </a:prstGeom>
        </p:spPr>
      </p:pic>
      <p:sp>
        <p:nvSpPr>
          <p:cNvPr id="111" name="TextBox 110"/>
          <p:cNvSpPr txBox="1"/>
          <p:nvPr/>
        </p:nvSpPr>
        <p:spPr>
          <a:xfrm>
            <a:off x="30708600" y="17471767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(Kang 2004)</a:t>
            </a:r>
            <a:endParaRPr lang="en-US" sz="2400" dirty="0"/>
          </a:p>
        </p:txBody>
      </p:sp>
      <p:sp>
        <p:nvSpPr>
          <p:cNvPr id="113" name="Rectangle 112"/>
          <p:cNvSpPr/>
          <p:nvPr/>
        </p:nvSpPr>
        <p:spPr>
          <a:xfrm>
            <a:off x="30480000" y="29565600"/>
            <a:ext cx="12496800" cy="2455327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0708600" y="30161805"/>
            <a:ext cx="243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Percent survival is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r</a:t>
            </a:r>
            <a:r>
              <a:rPr lang="en-US" sz="2800" dirty="0" smtClean="0"/>
              <a:t>atio of:</a:t>
            </a:r>
            <a:endParaRPr lang="en-US" sz="2800" dirty="0"/>
          </a:p>
        </p:txBody>
      </p:sp>
      <p:sp>
        <p:nvSpPr>
          <p:cNvPr id="116" name="TextBox 115"/>
          <p:cNvSpPr txBox="1"/>
          <p:nvPr/>
        </p:nvSpPr>
        <p:spPr>
          <a:xfrm>
            <a:off x="32842200" y="29794200"/>
            <a:ext cx="8153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The number of colonies grown on a plate from a culture exposed to extreme pH for 2 hours.</a:t>
            </a:r>
            <a:endParaRPr lang="en-US" sz="2600" dirty="0"/>
          </a:p>
        </p:txBody>
      </p:sp>
      <p:sp>
        <p:nvSpPr>
          <p:cNvPr id="117" name="TextBox 116"/>
          <p:cNvSpPr txBox="1"/>
          <p:nvPr/>
        </p:nvSpPr>
        <p:spPr>
          <a:xfrm>
            <a:off x="32842200" y="30882848"/>
            <a:ext cx="8153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The number of colonies grown on a plate from a control culture diluted to the same degree.</a:t>
            </a:r>
            <a:endParaRPr lang="en-US" sz="2600" dirty="0"/>
          </a:p>
        </p:txBody>
      </p:sp>
      <p:sp>
        <p:nvSpPr>
          <p:cNvPr id="118" name="Oval 117"/>
          <p:cNvSpPr/>
          <p:nvPr/>
        </p:nvSpPr>
        <p:spPr>
          <a:xfrm>
            <a:off x="41413112" y="29744253"/>
            <a:ext cx="914400" cy="9144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41681400" y="30058490"/>
            <a:ext cx="45719" cy="4571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41864281" y="30358081"/>
            <a:ext cx="45719" cy="4571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42016681" y="30022800"/>
            <a:ext cx="45719" cy="4571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3112" y="30905487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2918400" y="30784800"/>
            <a:ext cx="9753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21907500" y="25908000"/>
            <a:ext cx="38100" cy="437355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1869400" y="6709914"/>
            <a:ext cx="76200" cy="4643886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20955000" y="1181100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Exposure = pH 2.5</a:t>
            </a:r>
          </a:p>
          <a:p>
            <a:r>
              <a:rPr lang="en-US" sz="2200" b="1" dirty="0" smtClean="0"/>
              <a:t>Error = SEM</a:t>
            </a:r>
            <a:endParaRPr lang="en-US" sz="2200" b="1" dirty="0"/>
          </a:p>
        </p:txBody>
      </p:sp>
      <p:sp>
        <p:nvSpPr>
          <p:cNvPr id="86" name="Rectangle 85"/>
          <p:cNvSpPr/>
          <p:nvPr/>
        </p:nvSpPr>
        <p:spPr>
          <a:xfrm>
            <a:off x="13953067" y="4419600"/>
            <a:ext cx="16145934" cy="82296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60" y="24902160"/>
            <a:ext cx="9692640" cy="7406640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9144000" y="28460700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Error= SEM</a:t>
            </a:r>
            <a:endParaRPr lang="en-US" sz="2200" b="1" dirty="0"/>
          </a:p>
        </p:txBody>
      </p:sp>
      <p:sp>
        <p:nvSpPr>
          <p:cNvPr id="90" name="Rectangle 89"/>
          <p:cNvSpPr/>
          <p:nvPr/>
        </p:nvSpPr>
        <p:spPr>
          <a:xfrm>
            <a:off x="928981" y="23447415"/>
            <a:ext cx="12482219" cy="8617802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b="1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878800" y="3101340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Exposure = pH 2.5</a:t>
            </a:r>
          </a:p>
          <a:p>
            <a:r>
              <a:rPr lang="en-US" sz="2200" b="1" dirty="0" smtClean="0"/>
              <a:t>Error = SEM</a:t>
            </a:r>
            <a:endParaRPr lang="en-US" sz="22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-609600" y="23774400"/>
            <a:ext cx="15621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smtClean="0"/>
              <a:t> FNR Represses Transcription of Key                   Acid-Response Genes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76200">
          <a:solidFill>
            <a:schemeClr val="accent3">
              <a:lumMod val="75000"/>
            </a:schemeClr>
          </a:solidFill>
        </a:ln>
      </a:spPr>
      <a:bodyPr rtlCol="0" anchor="ctr"/>
      <a:lstStyle>
        <a:defPPr algn="ctr">
          <a:defRPr sz="8000" b="1" dirty="0" smtClean="0">
            <a:solidFill>
              <a:schemeClr val="tx1"/>
            </a:solidFill>
            <a:latin typeface="Garamond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3688</TotalTime>
  <Words>1076</Words>
  <Application>Microsoft Office PowerPoint</Application>
  <PresentationFormat>Custom</PresentationFormat>
  <Paragraphs>52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Kenyon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Riggins</cp:lastModifiedBy>
  <cp:revision>234</cp:revision>
  <dcterms:created xsi:type="dcterms:W3CDTF">2011-07-07T20:17:48Z</dcterms:created>
  <dcterms:modified xsi:type="dcterms:W3CDTF">2012-06-07T16:13:30Z</dcterms:modified>
</cp:coreProperties>
</file>